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3" r:id="rId5"/>
    <p:sldId id="264" r:id="rId6"/>
    <p:sldId id="259" r:id="rId7"/>
    <p:sldId id="260" r:id="rId8"/>
    <p:sldId id="261" r:id="rId9"/>
    <p:sldId id="266" r:id="rId10"/>
    <p:sldId id="262" r:id="rId11"/>
    <p:sldId id="265"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720"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ectangle à coins arrondis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ectangle à coins arrondis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fr-FR"/>
              <a:t>Cliquez pour modifier le style du titre</a:t>
            </a:r>
            <a:endParaRPr kumimoji="0" lang="en-US"/>
          </a:p>
        </p:txBody>
      </p:sp>
      <p:sp>
        <p:nvSpPr>
          <p:cNvPr id="9" name="Sous-titr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a:xfrm>
            <a:off x="6705600" y="4206240"/>
            <a:ext cx="960120" cy="457200"/>
          </a:xfrm>
        </p:spPr>
        <p:txBody>
          <a:bodyPr/>
          <a:lstStyle/>
          <a:p>
            <a:fld id="{3DCB86FD-C2B7-402C-98D5-A9D3F2DF944E}" type="datetimeFigureOut">
              <a:rPr lang="fr-FR" smtClean="0"/>
              <a:pPr/>
              <a:t>26/01/2026</a:t>
            </a:fld>
            <a:endParaRPr lang="fr-FR"/>
          </a:p>
        </p:txBody>
      </p:sp>
      <p:sp>
        <p:nvSpPr>
          <p:cNvPr id="17" name="Espace réservé du pied de page 16"/>
          <p:cNvSpPr>
            <a:spLocks noGrp="1"/>
          </p:cNvSpPr>
          <p:nvPr>
            <p:ph type="ftr" sz="quarter" idx="11"/>
          </p:nvPr>
        </p:nvSpPr>
        <p:spPr>
          <a:xfrm>
            <a:off x="5410200" y="4205288"/>
            <a:ext cx="1295400" cy="457200"/>
          </a:xfrm>
        </p:spPr>
        <p:txBody>
          <a:bodyPr/>
          <a:lstStyle/>
          <a:p>
            <a:endParaRPr lang="fr-FR"/>
          </a:p>
        </p:txBody>
      </p:sp>
      <p:sp>
        <p:nvSpPr>
          <p:cNvPr id="29" name="Espace réservé du numéro de diapositive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7071022-FD38-4BC3-9837-8F568273A68D}"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1143000"/>
            <a:ext cx="1905000" cy="5486400"/>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1143000"/>
            <a:ext cx="6248400" cy="5486400"/>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contenu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81000" y="1143000"/>
            <a:ext cx="8382000" cy="1069848"/>
          </a:xfrm>
        </p:spPr>
        <p:txBody>
          <a:bodyPr anchor="ctr"/>
          <a:lstStyle>
            <a:lvl1pPr>
              <a:defRPr sz="4000" b="0" i="0" cap="none" baseline="0"/>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5" name="Espace réservé du contenu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6" name="Espace réservé de la date 25"/>
          <p:cNvSpPr>
            <a:spLocks noGrp="1"/>
          </p:cNvSpPr>
          <p:nvPr>
            <p:ph type="dt" sz="half" idx="10"/>
          </p:nvPr>
        </p:nvSpPr>
        <p:spPr/>
        <p:txBody>
          <a:bodyPr rtlCol="0"/>
          <a:lstStyle/>
          <a:p>
            <a:fld id="{3DCB86FD-C2B7-402C-98D5-A9D3F2DF944E}" type="datetimeFigureOut">
              <a:rPr lang="fr-FR" smtClean="0"/>
              <a:pPr/>
              <a:t>26/01/2026</a:t>
            </a:fld>
            <a:endParaRPr lang="fr-FR"/>
          </a:p>
        </p:txBody>
      </p:sp>
      <p:sp>
        <p:nvSpPr>
          <p:cNvPr id="27" name="Espace réservé du numéro de diapositive 26"/>
          <p:cNvSpPr>
            <a:spLocks noGrp="1"/>
          </p:cNvSpPr>
          <p:nvPr>
            <p:ph type="sldNum" sz="quarter" idx="11"/>
          </p:nvPr>
        </p:nvSpPr>
        <p:spPr/>
        <p:txBody>
          <a:bodyPr rtlCol="0"/>
          <a:lstStyle/>
          <a:p>
            <a:fld id="{77071022-FD38-4BC3-9837-8F568273A68D}" type="slidenum">
              <a:rPr lang="fr-FR" smtClean="0"/>
              <a:pPr/>
              <a:t>‹N°›</a:t>
            </a:fld>
            <a:endParaRPr lang="fr-FR"/>
          </a:p>
        </p:txBody>
      </p:sp>
      <p:sp>
        <p:nvSpPr>
          <p:cNvPr id="28" name="Espace réservé du pied de page 27"/>
          <p:cNvSpPr>
            <a:spLocks noGrp="1"/>
          </p:cNvSpPr>
          <p:nvPr>
            <p:ph type="ftr" sz="quarter" idx="12"/>
          </p:nvPr>
        </p:nvSpPr>
        <p:spPr/>
        <p:txBody>
          <a:bodyPr rtlCol="0"/>
          <a:lstStyle/>
          <a:p>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fr-FR"/>
              <a:t>Cliquez pour modifier le style du titre</a:t>
            </a:r>
            <a:endParaRPr kumimoji="0" lang="en-US"/>
          </a:p>
        </p:txBody>
      </p:sp>
      <p:sp>
        <p:nvSpPr>
          <p:cNvPr id="3" name="Espace réservé de la date 2"/>
          <p:cNvSpPr>
            <a:spLocks noGrp="1"/>
          </p:cNvSpPr>
          <p:nvPr>
            <p:ph type="dt" sz="half" idx="10"/>
          </p:nvPr>
        </p:nvSpPr>
        <p:spPr>
          <a:xfrm>
            <a:off x="6583680" y="612648"/>
            <a:ext cx="957264" cy="457200"/>
          </a:xfrm>
        </p:spPr>
        <p:txBody>
          <a:bodyPr/>
          <a:lstStyle/>
          <a:p>
            <a:fld id="{3DCB86FD-C2B7-402C-98D5-A9D3F2DF944E}" type="datetimeFigureOut">
              <a:rPr lang="fr-FR" smtClean="0"/>
              <a:pPr/>
              <a:t>26/01/2026</a:t>
            </a:fld>
            <a:endParaRPr lang="fr-FR"/>
          </a:p>
        </p:txBody>
      </p:sp>
      <p:sp>
        <p:nvSpPr>
          <p:cNvPr id="4" name="Espace réservé du pied de page 3"/>
          <p:cNvSpPr>
            <a:spLocks noGrp="1"/>
          </p:cNvSpPr>
          <p:nvPr>
            <p:ph type="ftr" sz="quarter" idx="11"/>
          </p:nvPr>
        </p:nvSpPr>
        <p:spPr>
          <a:xfrm>
            <a:off x="5257800" y="612648"/>
            <a:ext cx="1325880" cy="457200"/>
          </a:xfrm>
        </p:spPr>
        <p:txBody>
          <a:bodyPr/>
          <a:lstStyle/>
          <a:p>
            <a:endParaRPr lang="fr-FR"/>
          </a:p>
        </p:txBody>
      </p:sp>
      <p:sp>
        <p:nvSpPr>
          <p:cNvPr id="5" name="Espace réservé du numéro de diapositive 4"/>
          <p:cNvSpPr>
            <a:spLocks noGrp="1"/>
          </p:cNvSpPr>
          <p:nvPr>
            <p:ph type="sldNum" sz="quarter" idx="12"/>
          </p:nvPr>
        </p:nvSpPr>
        <p:spPr>
          <a:xfrm>
            <a:off x="8174736" y="2272"/>
            <a:ext cx="762000" cy="365760"/>
          </a:xfrm>
        </p:spPr>
        <p:txBody>
          <a:bodyPr/>
          <a:lstStyle/>
          <a:p>
            <a:fld id="{77071022-FD38-4BC3-9837-8F568273A68D}"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53496" y="1101970"/>
            <a:ext cx="3383280" cy="877824"/>
          </a:xfrm>
        </p:spPr>
        <p:txBody>
          <a:bodyPr anchor="b"/>
          <a:lstStyle>
            <a:lvl1pPr algn="l">
              <a:buNone/>
              <a:defRPr sz="1800" b="1"/>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4" name="Espace réservé du contenu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a:t>Cliquez pour modifier les styles du texte du masque</a:t>
            </a:r>
          </a:p>
        </p:txBody>
      </p:sp>
      <p:sp>
        <p:nvSpPr>
          <p:cNvPr id="5" name="Espace réservé de la date 4"/>
          <p:cNvSpPr>
            <a:spLocks noGrp="1"/>
          </p:cNvSpPr>
          <p:nvPr>
            <p:ph type="dt" sz="half" idx="10"/>
          </p:nvPr>
        </p:nvSpPr>
        <p:spPr/>
        <p:txBody>
          <a:bodyPr/>
          <a:lstStyle/>
          <a:p>
            <a:fld id="{3DCB86FD-C2B7-402C-98D5-A9D3F2DF944E}" type="datetimeFigureOut">
              <a:rPr lang="fr-FR" smtClean="0"/>
              <a:pPr/>
              <a:t>26/01/2026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7071022-FD38-4BC3-9837-8F568273A68D}"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ectangle à coins arrondis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ectangle à coins arrondis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space réservé du titre 21"/>
          <p:cNvSpPr>
            <a:spLocks noGrp="1"/>
          </p:cNvSpPr>
          <p:nvPr>
            <p:ph type="title"/>
          </p:nvPr>
        </p:nvSpPr>
        <p:spPr>
          <a:xfrm>
            <a:off x="457200" y="1143000"/>
            <a:ext cx="8229600" cy="1066800"/>
          </a:xfrm>
          <a:prstGeom prst="rect">
            <a:avLst/>
          </a:prstGeom>
        </p:spPr>
        <p:txBody>
          <a:bodyPr vert="horz" anchor="ctr">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4" name="Espace réservé de la date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DCB86FD-C2B7-402C-98D5-A9D3F2DF944E}" type="datetimeFigureOut">
              <a:rPr lang="fr-FR" smtClean="0"/>
              <a:pPr/>
              <a:t>26/01/2026</a:t>
            </a:fld>
            <a:endParaRPr lang="fr-FR"/>
          </a:p>
        </p:txBody>
      </p:sp>
      <p:sp>
        <p:nvSpPr>
          <p:cNvPr id="3" name="Espace réservé du pied de page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fr-FR"/>
          </a:p>
        </p:txBody>
      </p:sp>
      <p:sp>
        <p:nvSpPr>
          <p:cNvPr id="23" name="Espace réservé du numéro de diapositive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7071022-FD38-4BC3-9837-8F568273A68D}"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lossy-page1-547px-Porträtt._Karikatyr._Bibliotekarien._Guiseppe_Arcimboldo_-_Skoklosters_slott_-_73759.tif.jpg"/>
          <p:cNvPicPr>
            <a:picLocks noChangeAspect="1"/>
          </p:cNvPicPr>
          <p:nvPr/>
        </p:nvPicPr>
        <p:blipFill>
          <a:blip r:embed="rId2" cstate="print"/>
          <a:srcRect l="8071" t="6814" r="8212" b="4597"/>
          <a:stretch>
            <a:fillRect/>
          </a:stretch>
        </p:blipFill>
        <p:spPr>
          <a:xfrm>
            <a:off x="4932040" y="548680"/>
            <a:ext cx="4032448" cy="5616624"/>
          </a:xfrm>
          <a:prstGeom prst="rect">
            <a:avLst/>
          </a:prstGeom>
        </p:spPr>
      </p:pic>
      <p:sp>
        <p:nvSpPr>
          <p:cNvPr id="2" name="Titre 1"/>
          <p:cNvSpPr>
            <a:spLocks noGrp="1"/>
          </p:cNvSpPr>
          <p:nvPr>
            <p:ph type="ctrTitle"/>
          </p:nvPr>
        </p:nvSpPr>
        <p:spPr>
          <a:xfrm>
            <a:off x="323528" y="260649"/>
            <a:ext cx="4536504" cy="3611264"/>
          </a:xfrm>
        </p:spPr>
        <p:txBody>
          <a:bodyPr/>
          <a:lstStyle/>
          <a:p>
            <a:r>
              <a:rPr lang="fr-FR" dirty="0"/>
              <a:t>Spécialité Humanités, littérature et philosophie (HLP)</a:t>
            </a:r>
          </a:p>
        </p:txBody>
      </p:sp>
      <p:sp>
        <p:nvSpPr>
          <p:cNvPr id="3" name="Sous-titre 2"/>
          <p:cNvSpPr>
            <a:spLocks noGrp="1"/>
          </p:cNvSpPr>
          <p:nvPr>
            <p:ph type="subTitle" idx="1"/>
          </p:nvPr>
        </p:nvSpPr>
        <p:spPr>
          <a:xfrm>
            <a:off x="457200" y="3899938"/>
            <a:ext cx="4690864" cy="1752600"/>
          </a:xfrm>
        </p:spPr>
        <p:txBody>
          <a:bodyPr/>
          <a:lstStyle/>
          <a:p>
            <a:r>
              <a:rPr lang="fr-FR" b="1" dirty="0"/>
              <a:t>Présentation à destination des élèves de seconde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48680"/>
            <a:ext cx="8229600" cy="792088"/>
          </a:xfrm>
        </p:spPr>
        <p:txBody>
          <a:bodyPr>
            <a:normAutofit/>
          </a:bodyPr>
          <a:lstStyle/>
          <a:p>
            <a:r>
              <a:rPr lang="fr-FR" dirty="0"/>
              <a:t>Témoignages des premières</a:t>
            </a:r>
          </a:p>
        </p:txBody>
      </p:sp>
      <p:sp>
        <p:nvSpPr>
          <p:cNvPr id="3" name="Espace réservé du contenu 2"/>
          <p:cNvSpPr>
            <a:spLocks noGrp="1"/>
          </p:cNvSpPr>
          <p:nvPr>
            <p:ph idx="1"/>
          </p:nvPr>
        </p:nvSpPr>
        <p:spPr>
          <a:xfrm>
            <a:off x="457200" y="1268760"/>
            <a:ext cx="8229600" cy="5305776"/>
          </a:xfrm>
        </p:spPr>
        <p:txBody>
          <a:bodyPr>
            <a:normAutofit fontScale="85000" lnSpcReduction="20000"/>
          </a:bodyPr>
          <a:lstStyle/>
          <a:p>
            <a:pPr algn="just"/>
            <a:r>
              <a:rPr lang="fr-FR" dirty="0"/>
              <a:t>« Nombreuses sont les raisons qui me pousse à garde la spécialité HLP. Cet enseignement est conforme à mon projet d’avenir, de plus ça m’a permis de comprendre les différents visions de l’époque du monde et l’impact qu’il y a eu sur le temps. Les thématiques sont très intéressantes néanmoins les approches philosophiques et littéraires sont différents mais elles se complètent. </a:t>
            </a:r>
          </a:p>
          <a:p>
            <a:pPr algn="just">
              <a:buNone/>
            </a:pPr>
            <a:r>
              <a:rPr lang="fr-FR" dirty="0"/>
              <a:t>	Il y a aussi des définitions et des notions à retenir. Ce n’est pas du par cœur mais de la compréhension. Cette spécialité implique moins de travail de mémorisation par exemple mais il ne suffit pas d’apprendre et de réciter mais plutôt de comprendre et de s’approprier les notions pour ensuite les réutiliser dans les devoirs. Cette spécialité m’a également permis  d’améliorer mon raisonnement et de consolidé ma culture générale plus classique par à rapport à mes autres spécialités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08720"/>
            <a:ext cx="8229600" cy="5665816"/>
          </a:xfrm>
        </p:spPr>
        <p:txBody>
          <a:bodyPr>
            <a:normAutofit fontScale="92500" lnSpcReduction="20000"/>
          </a:bodyPr>
          <a:lstStyle/>
          <a:p>
            <a:pPr algn="just"/>
            <a:r>
              <a:rPr lang="fr-FR" dirty="0"/>
              <a:t>« Au départ, j'ai voulu prendre HLP pour voir si la philosophie c'était comme dans les films, sans penser que même la littérature allait autant m'intéresser. Je ne m'attendais pas à ça, pas à ce que ce soit autant intéressant. Ce que j'aime beaucoup c'est que grâce à la spé HLP, j'ai une autre manière de raisonner, une autre vision des choses et je m'interroge plus profondément sur des sujets sur lesquels, auparavant, je ne me posais pas autant de questions</a:t>
            </a:r>
          </a:p>
          <a:p>
            <a:pPr algn="just">
              <a:buNone/>
            </a:pPr>
            <a:r>
              <a:rPr lang="fr-FR" dirty="0"/>
              <a:t>	Je décide de garder HLP l'an prochain car je veux en apprendre d'avantage, tant sur les écrivains que sur les philosophes, et tant sur leurs manières d'écrire et de penser. Je vous assure que c'est bien plus intéressant que ça en a l'air. Au début ça peut paraître compliqué, mais il suffit juste de s'accrocher. »</a:t>
            </a:r>
          </a:p>
          <a:p>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64704"/>
            <a:ext cx="8229600" cy="648072"/>
          </a:xfrm>
        </p:spPr>
        <p:txBody>
          <a:bodyPr>
            <a:normAutofit fontScale="90000"/>
          </a:bodyPr>
          <a:lstStyle/>
          <a:p>
            <a:r>
              <a:rPr lang="fr-FR" dirty="0"/>
              <a:t>Que sont les humanités ? </a:t>
            </a:r>
          </a:p>
        </p:txBody>
      </p:sp>
      <p:sp>
        <p:nvSpPr>
          <p:cNvPr id="3" name="Espace réservé du contenu 2"/>
          <p:cNvSpPr>
            <a:spLocks noGrp="1"/>
          </p:cNvSpPr>
          <p:nvPr>
            <p:ph idx="1"/>
          </p:nvPr>
        </p:nvSpPr>
        <p:spPr>
          <a:xfrm>
            <a:off x="395536" y="1052736"/>
            <a:ext cx="5688632" cy="5521800"/>
          </a:xfrm>
        </p:spPr>
        <p:txBody>
          <a:bodyPr>
            <a:normAutofit fontScale="85000" lnSpcReduction="20000"/>
          </a:bodyPr>
          <a:lstStyle/>
          <a:p>
            <a:pPr>
              <a:buNone/>
            </a:pPr>
            <a:endParaRPr lang="fr-FR" dirty="0"/>
          </a:p>
          <a:p>
            <a:pPr algn="just"/>
            <a:r>
              <a:rPr lang="fr-FR" dirty="0"/>
              <a:t>Les humanités s’intéressent à la </a:t>
            </a:r>
            <a:r>
              <a:rPr lang="fr-FR" b="1" dirty="0"/>
              <a:t>construction de l’être humain </a:t>
            </a:r>
            <a:r>
              <a:rPr lang="fr-FR" dirty="0"/>
              <a:t>à travers l’histoire, aussi bien en tant qu’individu qu’en tant que membre de la société. </a:t>
            </a:r>
          </a:p>
          <a:p>
            <a:pPr algn="just"/>
            <a:r>
              <a:rPr lang="fr-FR" dirty="0"/>
              <a:t>Les humanités à l’heure actuelle, ce sont </a:t>
            </a:r>
            <a:r>
              <a:rPr lang="fr-FR" b="1" dirty="0"/>
              <a:t>la littérature et les sciences humaines</a:t>
            </a:r>
            <a:r>
              <a:rPr lang="fr-FR" dirty="0"/>
              <a:t> (philosophie, ethnologie, psychologie, sociologie, histoire). Les grandes questions abordées en HLP sont celles qui sont liées à la condition humaine et aux modalités sociales de l’existence humaine.</a:t>
            </a:r>
          </a:p>
          <a:p>
            <a:pPr algn="just"/>
            <a:r>
              <a:rPr lang="fr-FR" b="1" dirty="0"/>
              <a:t>L’étude de la production littéraire, artistiques, mais aussi scientifiques et philosophique</a:t>
            </a:r>
            <a:r>
              <a:rPr lang="fr-FR" dirty="0"/>
              <a:t> permet de répondre à ces questions.</a:t>
            </a:r>
          </a:p>
        </p:txBody>
      </p:sp>
      <p:pic>
        <p:nvPicPr>
          <p:cNvPr id="4" name="Image 3" descr="téléchargé (3).jpg"/>
          <p:cNvPicPr>
            <a:picLocks noChangeAspect="1"/>
          </p:cNvPicPr>
          <p:nvPr/>
        </p:nvPicPr>
        <p:blipFill>
          <a:blip r:embed="rId2" cstate="print"/>
          <a:stretch>
            <a:fillRect/>
          </a:stretch>
        </p:blipFill>
        <p:spPr>
          <a:xfrm>
            <a:off x="6084168" y="1484784"/>
            <a:ext cx="3059832" cy="466340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76672"/>
            <a:ext cx="8229600" cy="936104"/>
          </a:xfrm>
        </p:spPr>
        <p:txBody>
          <a:bodyPr/>
          <a:lstStyle/>
          <a:p>
            <a:r>
              <a:rPr lang="fr-FR" dirty="0"/>
              <a:t>Une spécialité, deux disciplines </a:t>
            </a:r>
          </a:p>
        </p:txBody>
      </p:sp>
      <p:sp>
        <p:nvSpPr>
          <p:cNvPr id="3" name="Espace réservé du contenu 2"/>
          <p:cNvSpPr>
            <a:spLocks noGrp="1"/>
          </p:cNvSpPr>
          <p:nvPr>
            <p:ph idx="1"/>
          </p:nvPr>
        </p:nvSpPr>
        <p:spPr>
          <a:xfrm>
            <a:off x="179512" y="1412776"/>
            <a:ext cx="5976664" cy="5256584"/>
          </a:xfrm>
        </p:spPr>
        <p:txBody>
          <a:bodyPr>
            <a:normAutofit fontScale="85000" lnSpcReduction="20000"/>
          </a:bodyPr>
          <a:lstStyle/>
          <a:p>
            <a:pPr algn="just"/>
            <a:r>
              <a:rPr lang="fr-FR" dirty="0"/>
              <a:t>La spécialité HLP associe deux disciplines : </a:t>
            </a:r>
            <a:r>
              <a:rPr lang="fr-FR" b="1" dirty="0"/>
              <a:t>la littérature et la philosophie. </a:t>
            </a:r>
          </a:p>
          <a:p>
            <a:pPr algn="just"/>
            <a:r>
              <a:rPr lang="pt-BR" dirty="0"/>
              <a:t>2h / 2h en première et 3h / 3h en terminale</a:t>
            </a:r>
          </a:p>
          <a:p>
            <a:pPr algn="just"/>
            <a:r>
              <a:rPr lang="fr-FR" b="1" dirty="0"/>
              <a:t>La littérature permet d’aborder l’activité intellectuelle des différentes époques par l’étude des textes </a:t>
            </a:r>
            <a:r>
              <a:rPr lang="fr-FR" dirty="0"/>
              <a:t>mais aussi des autres productions (artistiques, scientifiques…) qui constituent la culture.</a:t>
            </a:r>
          </a:p>
          <a:p>
            <a:pPr algn="just"/>
            <a:r>
              <a:rPr lang="fr-FR" b="1" dirty="0"/>
              <a:t>La philosophie questionne et invite à la réflexion sur des problèmes </a:t>
            </a:r>
            <a:r>
              <a:rPr lang="fr-FR" dirty="0"/>
              <a:t>existentiels, politiques, éthiques liés à ces époques et cette culture. .</a:t>
            </a:r>
          </a:p>
        </p:txBody>
      </p:sp>
      <p:pic>
        <p:nvPicPr>
          <p:cNvPr id="4" name="Image 3" descr="téléchargé (2).jpg"/>
          <p:cNvPicPr>
            <a:picLocks noChangeAspect="1"/>
          </p:cNvPicPr>
          <p:nvPr/>
        </p:nvPicPr>
        <p:blipFill>
          <a:blip r:embed="rId2" cstate="print"/>
          <a:stretch>
            <a:fillRect/>
          </a:stretch>
        </p:blipFill>
        <p:spPr>
          <a:xfrm>
            <a:off x="6372200" y="1556792"/>
            <a:ext cx="2298948" cy="43204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64704"/>
            <a:ext cx="8229600" cy="648072"/>
          </a:xfrm>
        </p:spPr>
        <p:txBody>
          <a:bodyPr>
            <a:normAutofit fontScale="90000"/>
          </a:bodyPr>
          <a:lstStyle/>
          <a:p>
            <a:r>
              <a:rPr lang="fr-FR" dirty="0"/>
              <a:t>Programme</a:t>
            </a:r>
          </a:p>
        </p:txBody>
      </p:sp>
      <p:sp>
        <p:nvSpPr>
          <p:cNvPr id="3" name="Espace réservé du contenu 2"/>
          <p:cNvSpPr>
            <a:spLocks noGrp="1"/>
          </p:cNvSpPr>
          <p:nvPr>
            <p:ph idx="1"/>
          </p:nvPr>
        </p:nvSpPr>
        <p:spPr>
          <a:xfrm>
            <a:off x="467544" y="1412776"/>
            <a:ext cx="4680520" cy="5161760"/>
          </a:xfrm>
        </p:spPr>
        <p:txBody>
          <a:bodyPr>
            <a:normAutofit lnSpcReduction="10000"/>
          </a:bodyPr>
          <a:lstStyle/>
          <a:p>
            <a:pPr fontAlgn="t"/>
            <a:r>
              <a:rPr lang="fr-FR" b="1" dirty="0"/>
              <a:t>Première</a:t>
            </a:r>
            <a:r>
              <a:rPr lang="fr-FR" dirty="0"/>
              <a:t> </a:t>
            </a:r>
          </a:p>
          <a:p>
            <a:pPr lvl="1" fontAlgn="t"/>
            <a:r>
              <a:rPr lang="fr-FR" b="1" dirty="0"/>
              <a:t>Les pouvoirs de la parole</a:t>
            </a:r>
            <a:endParaRPr lang="fr-FR" dirty="0"/>
          </a:p>
          <a:p>
            <a:pPr lvl="2" fontAlgn="t"/>
            <a:r>
              <a:rPr lang="fr-FR" dirty="0"/>
              <a:t>L’art de la parole </a:t>
            </a:r>
          </a:p>
          <a:p>
            <a:pPr lvl="2" fontAlgn="t"/>
            <a:r>
              <a:rPr lang="fr-FR" dirty="0"/>
              <a:t>L’autorité de la parole</a:t>
            </a:r>
          </a:p>
          <a:p>
            <a:pPr lvl="2" fontAlgn="t"/>
            <a:r>
              <a:rPr lang="fr-FR" dirty="0"/>
              <a:t>Les séductions de la parole</a:t>
            </a:r>
          </a:p>
          <a:p>
            <a:pPr lvl="1" fontAlgn="t"/>
            <a:r>
              <a:rPr lang="fr-FR" b="1" dirty="0"/>
              <a:t>Les représentations du monde</a:t>
            </a:r>
            <a:endParaRPr lang="fr-FR" dirty="0"/>
          </a:p>
          <a:p>
            <a:pPr lvl="2" fontAlgn="t"/>
            <a:r>
              <a:rPr lang="fr-FR" dirty="0"/>
              <a:t>Découverte du monde et rencontres des cultures</a:t>
            </a:r>
          </a:p>
          <a:p>
            <a:pPr lvl="2" fontAlgn="t"/>
            <a:r>
              <a:rPr lang="fr-FR" dirty="0"/>
              <a:t>Décrire, figurer, imaginer </a:t>
            </a:r>
          </a:p>
          <a:p>
            <a:pPr lvl="2" fontAlgn="t"/>
            <a:r>
              <a:rPr lang="fr-FR" dirty="0"/>
              <a:t>L’homme et l’animal</a:t>
            </a:r>
          </a:p>
        </p:txBody>
      </p:sp>
      <p:pic>
        <p:nvPicPr>
          <p:cNvPr id="4" name="Image 3" descr="téléchargé (1).jpg"/>
          <p:cNvPicPr>
            <a:picLocks noChangeAspect="1"/>
          </p:cNvPicPr>
          <p:nvPr/>
        </p:nvPicPr>
        <p:blipFill>
          <a:blip r:embed="rId2" cstate="print"/>
          <a:stretch>
            <a:fillRect/>
          </a:stretch>
        </p:blipFill>
        <p:spPr>
          <a:xfrm>
            <a:off x="5652120" y="4797152"/>
            <a:ext cx="2592288" cy="1789120"/>
          </a:xfrm>
          <a:prstGeom prst="rect">
            <a:avLst/>
          </a:prstGeom>
        </p:spPr>
      </p:pic>
      <p:pic>
        <p:nvPicPr>
          <p:cNvPr id="5" name="Image 4" descr="images.jpg"/>
          <p:cNvPicPr>
            <a:picLocks noChangeAspect="1"/>
          </p:cNvPicPr>
          <p:nvPr/>
        </p:nvPicPr>
        <p:blipFill>
          <a:blip r:embed="rId3" cstate="print"/>
          <a:stretch>
            <a:fillRect/>
          </a:stretch>
        </p:blipFill>
        <p:spPr>
          <a:xfrm>
            <a:off x="5292080" y="764704"/>
            <a:ext cx="2916932" cy="2232248"/>
          </a:xfrm>
          <a:prstGeom prst="rect">
            <a:avLst/>
          </a:prstGeom>
        </p:spPr>
      </p:pic>
      <p:pic>
        <p:nvPicPr>
          <p:cNvPr id="6" name="Image 5" descr="images (1).jpg"/>
          <p:cNvPicPr>
            <a:picLocks noChangeAspect="1"/>
          </p:cNvPicPr>
          <p:nvPr/>
        </p:nvPicPr>
        <p:blipFill>
          <a:blip r:embed="rId4" cstate="print"/>
          <a:stretch>
            <a:fillRect/>
          </a:stretch>
        </p:blipFill>
        <p:spPr>
          <a:xfrm>
            <a:off x="5724128" y="3212976"/>
            <a:ext cx="2376264" cy="139265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43000"/>
            <a:ext cx="4258816" cy="2646040"/>
          </a:xfrm>
        </p:spPr>
        <p:txBody>
          <a:bodyPr>
            <a:normAutofit fontScale="90000"/>
          </a:bodyPr>
          <a:lstStyle/>
          <a:p>
            <a:pPr marL="365760" lvl="0" indent="-256032" fontAlgn="t">
              <a:spcBef>
                <a:spcPts val="300"/>
              </a:spcBef>
            </a:pPr>
            <a:r>
              <a:rPr lang="fr-FR" sz="2400" b="1" dirty="0">
                <a:solidFill>
                  <a:prstClr val="black"/>
                </a:solidFill>
                <a:latin typeface="Georgia"/>
                <a:ea typeface="+mn-ea"/>
                <a:cs typeface="+mn-cs"/>
              </a:rPr>
              <a:t>Terminale</a:t>
            </a:r>
            <a:br>
              <a:rPr lang="fr-FR" sz="2400" dirty="0">
                <a:solidFill>
                  <a:prstClr val="black"/>
                </a:solidFill>
                <a:latin typeface="Georgia"/>
                <a:ea typeface="+mn-ea"/>
                <a:cs typeface="+mn-cs"/>
              </a:rPr>
            </a:br>
            <a:r>
              <a:rPr lang="fr-FR" sz="2200" b="1" dirty="0">
                <a:solidFill>
                  <a:srgbClr val="438086"/>
                </a:solidFill>
                <a:latin typeface="Georgia"/>
                <a:ea typeface="+mn-ea"/>
                <a:cs typeface="+mn-cs"/>
              </a:rPr>
              <a:t>La recherche de soi</a:t>
            </a:r>
            <a:br>
              <a:rPr lang="fr-FR" sz="2200" dirty="0">
                <a:solidFill>
                  <a:srgbClr val="438086"/>
                </a:solidFill>
                <a:latin typeface="Georgia"/>
                <a:ea typeface="+mn-ea"/>
                <a:cs typeface="+mn-cs"/>
              </a:rPr>
            </a:br>
            <a:r>
              <a:rPr lang="fr-FR" sz="2100" dirty="0">
                <a:solidFill>
                  <a:srgbClr val="53548A"/>
                </a:solidFill>
                <a:latin typeface="Georgia"/>
                <a:ea typeface="+mn-ea"/>
                <a:cs typeface="+mn-cs"/>
              </a:rPr>
              <a:t>Éducation, transmission et émancipation</a:t>
            </a:r>
            <a:br>
              <a:rPr lang="fr-FR" sz="2100" dirty="0">
                <a:solidFill>
                  <a:srgbClr val="53548A"/>
                </a:solidFill>
                <a:latin typeface="Georgia"/>
                <a:ea typeface="+mn-ea"/>
                <a:cs typeface="+mn-cs"/>
              </a:rPr>
            </a:br>
            <a:r>
              <a:rPr lang="fr-FR" sz="2100" dirty="0">
                <a:solidFill>
                  <a:srgbClr val="53548A"/>
                </a:solidFill>
                <a:latin typeface="Georgia"/>
                <a:ea typeface="+mn-ea"/>
                <a:cs typeface="+mn-cs"/>
              </a:rPr>
              <a:t>Les expressions de la sensibilité </a:t>
            </a:r>
            <a:br>
              <a:rPr lang="fr-FR" sz="2100" dirty="0">
                <a:solidFill>
                  <a:srgbClr val="53548A"/>
                </a:solidFill>
                <a:latin typeface="Georgia"/>
                <a:ea typeface="+mn-ea"/>
                <a:cs typeface="+mn-cs"/>
              </a:rPr>
            </a:br>
            <a:r>
              <a:rPr lang="fr-FR" sz="2100" dirty="0">
                <a:solidFill>
                  <a:srgbClr val="53548A"/>
                </a:solidFill>
                <a:latin typeface="Georgia"/>
                <a:ea typeface="+mn-ea"/>
                <a:cs typeface="+mn-cs"/>
              </a:rPr>
              <a:t>Les métamorphoses du moi</a:t>
            </a:r>
            <a:br>
              <a:rPr lang="fr-FR" sz="2100" dirty="0">
                <a:solidFill>
                  <a:srgbClr val="53548A"/>
                </a:solidFill>
                <a:latin typeface="Georgia"/>
                <a:ea typeface="+mn-ea"/>
                <a:cs typeface="+mn-cs"/>
              </a:rPr>
            </a:br>
            <a:r>
              <a:rPr lang="fr-FR" sz="2200" b="1" dirty="0">
                <a:solidFill>
                  <a:srgbClr val="438086"/>
                </a:solidFill>
                <a:latin typeface="Georgia"/>
                <a:ea typeface="+mn-ea"/>
                <a:cs typeface="+mn-cs"/>
              </a:rPr>
              <a:t>L’humanité en question </a:t>
            </a:r>
            <a:br>
              <a:rPr lang="fr-FR" sz="2200" dirty="0">
                <a:solidFill>
                  <a:srgbClr val="438086"/>
                </a:solidFill>
                <a:latin typeface="Georgia"/>
                <a:ea typeface="+mn-ea"/>
                <a:cs typeface="+mn-cs"/>
              </a:rPr>
            </a:br>
            <a:r>
              <a:rPr lang="fr-FR" sz="2100" dirty="0">
                <a:solidFill>
                  <a:srgbClr val="53548A"/>
                </a:solidFill>
                <a:latin typeface="Georgia"/>
                <a:ea typeface="+mn-ea"/>
                <a:cs typeface="+mn-cs"/>
              </a:rPr>
              <a:t>Création, continuités et ruptures</a:t>
            </a:r>
            <a:br>
              <a:rPr lang="fr-FR" sz="2100" dirty="0">
                <a:solidFill>
                  <a:srgbClr val="53548A"/>
                </a:solidFill>
                <a:latin typeface="Georgia"/>
                <a:ea typeface="+mn-ea"/>
                <a:cs typeface="+mn-cs"/>
              </a:rPr>
            </a:br>
            <a:r>
              <a:rPr lang="fr-FR" sz="2100" dirty="0">
                <a:solidFill>
                  <a:srgbClr val="53548A"/>
                </a:solidFill>
                <a:latin typeface="Georgia"/>
                <a:ea typeface="+mn-ea"/>
                <a:cs typeface="+mn-cs"/>
              </a:rPr>
              <a:t>Histoire et violence</a:t>
            </a:r>
            <a:br>
              <a:rPr lang="fr-FR" sz="2100" dirty="0">
                <a:solidFill>
                  <a:srgbClr val="53548A"/>
                </a:solidFill>
                <a:latin typeface="Georgia"/>
                <a:ea typeface="+mn-ea"/>
                <a:cs typeface="+mn-cs"/>
              </a:rPr>
            </a:br>
            <a:r>
              <a:rPr lang="fr-FR" sz="2100" dirty="0">
                <a:solidFill>
                  <a:srgbClr val="53548A"/>
                </a:solidFill>
                <a:latin typeface="Georgia"/>
                <a:ea typeface="+mn-ea"/>
                <a:cs typeface="+mn-cs"/>
              </a:rPr>
              <a:t>L’humain et ses limites </a:t>
            </a:r>
            <a:br>
              <a:rPr lang="fr-FR" sz="2100" dirty="0">
                <a:solidFill>
                  <a:srgbClr val="53548A"/>
                </a:solidFill>
                <a:latin typeface="Georgia"/>
                <a:ea typeface="+mn-ea"/>
                <a:cs typeface="+mn-cs"/>
              </a:rPr>
            </a:br>
            <a:endParaRPr lang="fr-FR" dirty="0"/>
          </a:p>
        </p:txBody>
      </p:sp>
      <p:pic>
        <p:nvPicPr>
          <p:cNvPr id="4" name="Image 6"/>
          <p:cNvPicPr>
            <a:picLocks noGrp="1"/>
          </p:cNvPicPr>
          <p:nvPr>
            <p:ph idx="1"/>
          </p:nvPr>
        </p:nvPicPr>
        <p:blipFill>
          <a:blip r:embed="rId2" cstate="print"/>
          <a:stretch/>
        </p:blipFill>
        <p:spPr>
          <a:xfrm>
            <a:off x="323528" y="3789040"/>
            <a:ext cx="4572000" cy="2736304"/>
          </a:xfrm>
          <a:prstGeom prst="rect">
            <a:avLst/>
          </a:prstGeom>
          <a:ln>
            <a:noFill/>
          </a:ln>
        </p:spPr>
      </p:pic>
      <p:sp>
        <p:nvSpPr>
          <p:cNvPr id="1026" name="AutoShape 2" descr="Le Rêveur — Wikipé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028" name="AutoShape 4" descr="Le Rêveur — Wikipé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030" name="AutoShape 6" descr="Le Rêveur — Wikipé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032" name="AutoShape 8" descr="Le Rêveur — Wikipé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0" name="Image 9" descr="téléchargé.jpg"/>
          <p:cNvPicPr>
            <a:picLocks noChangeAspect="1"/>
          </p:cNvPicPr>
          <p:nvPr/>
        </p:nvPicPr>
        <p:blipFill>
          <a:blip r:embed="rId3" cstate="print"/>
          <a:stretch>
            <a:fillRect/>
          </a:stretch>
        </p:blipFill>
        <p:spPr>
          <a:xfrm>
            <a:off x="5606552" y="764704"/>
            <a:ext cx="3213920" cy="417646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92696"/>
            <a:ext cx="8229600" cy="720080"/>
          </a:xfrm>
        </p:spPr>
        <p:txBody>
          <a:bodyPr/>
          <a:lstStyle/>
          <a:p>
            <a:r>
              <a:rPr lang="fr-FR" dirty="0"/>
              <a:t>Ce que la spécialité apporte</a:t>
            </a:r>
          </a:p>
        </p:txBody>
      </p:sp>
      <p:sp>
        <p:nvSpPr>
          <p:cNvPr id="3" name="Espace réservé du contenu 2"/>
          <p:cNvSpPr>
            <a:spLocks noGrp="1"/>
          </p:cNvSpPr>
          <p:nvPr>
            <p:ph idx="1"/>
          </p:nvPr>
        </p:nvSpPr>
        <p:spPr>
          <a:xfrm>
            <a:off x="457200" y="1412776"/>
            <a:ext cx="5194920" cy="5161760"/>
          </a:xfrm>
        </p:spPr>
        <p:txBody>
          <a:bodyPr>
            <a:normAutofit fontScale="92500" lnSpcReduction="10000"/>
          </a:bodyPr>
          <a:lstStyle/>
          <a:p>
            <a:pPr algn="just"/>
            <a:r>
              <a:rPr lang="fr-FR" dirty="0"/>
              <a:t>Une solide culture générale, utile dans de nombreuses formations.</a:t>
            </a:r>
          </a:p>
          <a:p>
            <a:r>
              <a:rPr lang="fr-FR" dirty="0"/>
              <a:t>Des compétences de réflexion, de rédaction et d’expression.</a:t>
            </a:r>
          </a:p>
          <a:p>
            <a:r>
              <a:rPr lang="fr-FR" dirty="0"/>
              <a:t>Apprendre à interpréter, commenter, débattre.</a:t>
            </a:r>
          </a:p>
          <a:p>
            <a:r>
              <a:rPr lang="fr-FR" dirty="0"/>
              <a:t>L’apprentissage d’une argumentation solide .</a:t>
            </a:r>
          </a:p>
          <a:p>
            <a:r>
              <a:rPr lang="fr-FR" dirty="0"/>
              <a:t>De l’esprit critique.</a:t>
            </a:r>
          </a:p>
          <a:p>
            <a:r>
              <a:rPr lang="fr-FR" dirty="0"/>
              <a:t>Une compréhension du monde et des problématiques contemporaines.</a:t>
            </a:r>
          </a:p>
          <a:p>
            <a:pPr algn="just"/>
            <a:endParaRPr lang="fr-FR" dirty="0"/>
          </a:p>
        </p:txBody>
      </p:sp>
      <p:pic>
        <p:nvPicPr>
          <p:cNvPr id="4" name="Image 3" descr="téléchargé (5).jpg"/>
          <p:cNvPicPr>
            <a:picLocks noChangeAspect="1"/>
          </p:cNvPicPr>
          <p:nvPr/>
        </p:nvPicPr>
        <p:blipFill>
          <a:blip r:embed="rId2" cstate="print"/>
          <a:srcRect t="31720" r="5501" b="7484"/>
          <a:stretch>
            <a:fillRect/>
          </a:stretch>
        </p:blipFill>
        <p:spPr>
          <a:xfrm>
            <a:off x="7308304" y="692696"/>
            <a:ext cx="1584176" cy="1656184"/>
          </a:xfrm>
          <a:prstGeom prst="rect">
            <a:avLst/>
          </a:prstGeom>
        </p:spPr>
      </p:pic>
      <p:pic>
        <p:nvPicPr>
          <p:cNvPr id="5" name="Image 4" descr="téléchargé (6).jpg"/>
          <p:cNvPicPr>
            <a:picLocks noChangeAspect="1"/>
          </p:cNvPicPr>
          <p:nvPr/>
        </p:nvPicPr>
        <p:blipFill>
          <a:blip r:embed="rId3" cstate="print"/>
          <a:stretch>
            <a:fillRect/>
          </a:stretch>
        </p:blipFill>
        <p:spPr>
          <a:xfrm>
            <a:off x="6300192" y="2564904"/>
            <a:ext cx="2232670" cy="1173952"/>
          </a:xfrm>
          <a:prstGeom prst="rect">
            <a:avLst/>
          </a:prstGeom>
        </p:spPr>
      </p:pic>
      <p:pic>
        <p:nvPicPr>
          <p:cNvPr id="6" name="Image 5" descr="téléchargé chat.png"/>
          <p:cNvPicPr>
            <a:picLocks noChangeAspect="1"/>
          </p:cNvPicPr>
          <p:nvPr/>
        </p:nvPicPr>
        <p:blipFill>
          <a:blip r:embed="rId4" cstate="print"/>
          <a:stretch>
            <a:fillRect/>
          </a:stretch>
        </p:blipFill>
        <p:spPr>
          <a:xfrm>
            <a:off x="5724128" y="3933057"/>
            <a:ext cx="3240360" cy="273630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64704"/>
            <a:ext cx="8229600" cy="792088"/>
          </a:xfrm>
        </p:spPr>
        <p:txBody>
          <a:bodyPr>
            <a:normAutofit fontScale="90000"/>
          </a:bodyPr>
          <a:lstStyle/>
          <a:p>
            <a:r>
              <a:rPr lang="fr-FR" dirty="0"/>
              <a:t>Avec quelles autres spécialités ?</a:t>
            </a:r>
            <a:br>
              <a:rPr lang="fr-FR" dirty="0"/>
            </a:br>
            <a:r>
              <a:rPr lang="fr-FR" dirty="0"/>
              <a:t>Exemples</a:t>
            </a:r>
          </a:p>
        </p:txBody>
      </p:sp>
      <p:sp>
        <p:nvSpPr>
          <p:cNvPr id="3" name="Espace réservé du contenu 2"/>
          <p:cNvSpPr>
            <a:spLocks noGrp="1"/>
          </p:cNvSpPr>
          <p:nvPr>
            <p:ph idx="1"/>
          </p:nvPr>
        </p:nvSpPr>
        <p:spPr>
          <a:xfrm>
            <a:off x="457200" y="1700808"/>
            <a:ext cx="8435280" cy="4873728"/>
          </a:xfrm>
        </p:spPr>
        <p:txBody>
          <a:bodyPr>
            <a:normAutofit fontScale="85000" lnSpcReduction="20000"/>
          </a:bodyPr>
          <a:lstStyle/>
          <a:p>
            <a:r>
              <a:rPr lang="fr-FR" dirty="0"/>
              <a:t>Humanités, SES, Mathématiques </a:t>
            </a:r>
          </a:p>
          <a:p>
            <a:r>
              <a:rPr lang="fr-FR" dirty="0"/>
              <a:t>Humanités, Mathématiques</a:t>
            </a:r>
          </a:p>
          <a:p>
            <a:r>
              <a:rPr lang="fr-FR" dirty="0"/>
              <a:t>Humanités, CAV</a:t>
            </a:r>
          </a:p>
          <a:p>
            <a:pPr>
              <a:buNone/>
            </a:pPr>
            <a:r>
              <a:rPr lang="fr-FR" dirty="0">
                <a:sym typeface="Wingdings" pitchFamily="2" charset="2"/>
              </a:rPr>
              <a:t></a:t>
            </a:r>
            <a:r>
              <a:rPr lang="fr-FR" i="1" dirty="0">
                <a:solidFill>
                  <a:schemeClr val="accent2"/>
                </a:solidFill>
              </a:rPr>
              <a:t>Pour se former aux classes préparatoires aux grandes écoles (classes préparatoires Lettres, école des Chartes, Saint-Cyr, etc.) </a:t>
            </a:r>
          </a:p>
          <a:p>
            <a:r>
              <a:rPr lang="fr-FR" dirty="0"/>
              <a:t>Humanités, langues</a:t>
            </a:r>
          </a:p>
          <a:p>
            <a:r>
              <a:rPr lang="fr-FR" dirty="0"/>
              <a:t>Humanités, SES, langues</a:t>
            </a:r>
          </a:p>
          <a:p>
            <a:r>
              <a:rPr lang="fr-FR" dirty="0"/>
              <a:t>Humanités, SES</a:t>
            </a:r>
          </a:p>
          <a:p>
            <a:pPr>
              <a:buNone/>
            </a:pPr>
            <a:r>
              <a:rPr lang="fr-FR" dirty="0"/>
              <a:t> </a:t>
            </a:r>
            <a:r>
              <a:rPr lang="fr-FR" dirty="0">
                <a:sym typeface="Wingdings" pitchFamily="2" charset="2"/>
              </a:rPr>
              <a:t></a:t>
            </a:r>
            <a:r>
              <a:rPr lang="fr-FR" i="1" dirty="0">
                <a:solidFill>
                  <a:schemeClr val="accent2"/>
                </a:solidFill>
              </a:rPr>
              <a:t>Pour se former pour une licence de droit, d’histoire ou dans la perspective d’un concours IEP (Institut de Sciences Politiques) </a:t>
            </a:r>
          </a:p>
          <a:p>
            <a:r>
              <a:rPr lang="fr-FR" dirty="0"/>
              <a:t>Humanités, SVT et une troisième spécialité au choix</a:t>
            </a:r>
          </a:p>
          <a:p>
            <a:pPr>
              <a:buNone/>
            </a:pPr>
            <a:r>
              <a:rPr lang="fr-FR" dirty="0">
                <a:sym typeface="Wingdings" pitchFamily="2" charset="2"/>
              </a:rPr>
              <a:t></a:t>
            </a:r>
            <a:r>
              <a:rPr lang="fr-FR" i="1" dirty="0">
                <a:solidFill>
                  <a:schemeClr val="accent2"/>
                </a:solidFill>
              </a:rPr>
              <a:t>licence de Psychologie</a:t>
            </a:r>
          </a:p>
        </p:txBody>
      </p:sp>
      <p:pic>
        <p:nvPicPr>
          <p:cNvPr id="4" name="Picture 2"/>
          <p:cNvPicPr/>
          <p:nvPr/>
        </p:nvPicPr>
        <p:blipFill>
          <a:blip r:embed="rId2" cstate="print"/>
          <a:stretch/>
        </p:blipFill>
        <p:spPr>
          <a:xfrm>
            <a:off x="7452320" y="620688"/>
            <a:ext cx="1512168" cy="2088232"/>
          </a:xfrm>
          <a:prstGeom prst="rect">
            <a:avLst/>
          </a:prstGeom>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92696"/>
            <a:ext cx="8229600" cy="864096"/>
          </a:xfrm>
        </p:spPr>
        <p:txBody>
          <a:bodyPr/>
          <a:lstStyle/>
          <a:p>
            <a:r>
              <a:rPr lang="fr-FR" dirty="0"/>
              <a:t>Exemples d’orientation</a:t>
            </a:r>
          </a:p>
        </p:txBody>
      </p:sp>
      <p:sp>
        <p:nvSpPr>
          <p:cNvPr id="3" name="Espace réservé du contenu 2"/>
          <p:cNvSpPr>
            <a:spLocks noGrp="1"/>
          </p:cNvSpPr>
          <p:nvPr>
            <p:ph idx="1"/>
          </p:nvPr>
        </p:nvSpPr>
        <p:spPr>
          <a:xfrm>
            <a:off x="457200" y="1628800"/>
            <a:ext cx="5266928" cy="4945736"/>
          </a:xfrm>
        </p:spPr>
        <p:txBody>
          <a:bodyPr>
            <a:normAutofit fontScale="92500" lnSpcReduction="20000"/>
          </a:bodyPr>
          <a:lstStyle/>
          <a:p>
            <a:r>
              <a:rPr lang="fr-FR" dirty="0"/>
              <a:t>Carrières de l’enseignement, de la culture et de la communication</a:t>
            </a:r>
          </a:p>
          <a:p>
            <a:endParaRPr lang="fr-FR" dirty="0"/>
          </a:p>
          <a:p>
            <a:r>
              <a:rPr lang="fr-FR" dirty="0"/>
              <a:t>Psychologue</a:t>
            </a:r>
          </a:p>
          <a:p>
            <a:pPr>
              <a:buNone/>
            </a:pPr>
            <a:endParaRPr lang="fr-FR" dirty="0"/>
          </a:p>
          <a:p>
            <a:r>
              <a:rPr lang="fr-FR" dirty="0"/>
              <a:t>Éducateur</a:t>
            </a:r>
          </a:p>
          <a:p>
            <a:endParaRPr lang="fr-FR" dirty="0"/>
          </a:p>
          <a:p>
            <a:r>
              <a:rPr lang="fr-FR" dirty="0"/>
              <a:t>Avocat, notaire, juriste, </a:t>
            </a:r>
          </a:p>
          <a:p>
            <a:pPr>
              <a:buNone/>
            </a:pPr>
            <a:endParaRPr lang="fr-FR" dirty="0"/>
          </a:p>
          <a:p>
            <a:r>
              <a:rPr lang="fr-FR" dirty="0"/>
              <a:t>Métiers de l’édition </a:t>
            </a:r>
          </a:p>
          <a:p>
            <a:endParaRPr lang="fr-FR" dirty="0"/>
          </a:p>
          <a:p>
            <a:r>
              <a:rPr lang="fr-FR" dirty="0"/>
              <a:t>Sciences humaines</a:t>
            </a:r>
          </a:p>
        </p:txBody>
      </p:sp>
      <p:pic>
        <p:nvPicPr>
          <p:cNvPr id="4" name="Image 3" descr="téléchargé (8).jpg"/>
          <p:cNvPicPr>
            <a:picLocks noChangeAspect="1"/>
          </p:cNvPicPr>
          <p:nvPr/>
        </p:nvPicPr>
        <p:blipFill>
          <a:blip r:embed="rId2" cstate="print"/>
          <a:stretch>
            <a:fillRect/>
          </a:stretch>
        </p:blipFill>
        <p:spPr>
          <a:xfrm>
            <a:off x="4716016" y="2852936"/>
            <a:ext cx="2055966" cy="1368152"/>
          </a:xfrm>
          <a:prstGeom prst="rect">
            <a:avLst/>
          </a:prstGeom>
        </p:spPr>
      </p:pic>
      <p:pic>
        <p:nvPicPr>
          <p:cNvPr id="5" name="Image 4" descr="téléchargé.png"/>
          <p:cNvPicPr>
            <a:picLocks noChangeAspect="1"/>
          </p:cNvPicPr>
          <p:nvPr/>
        </p:nvPicPr>
        <p:blipFill>
          <a:blip r:embed="rId3" cstate="print"/>
          <a:stretch>
            <a:fillRect/>
          </a:stretch>
        </p:blipFill>
        <p:spPr>
          <a:xfrm>
            <a:off x="4716016" y="4437112"/>
            <a:ext cx="3772143" cy="2214364"/>
          </a:xfrm>
          <a:prstGeom prst="rect">
            <a:avLst/>
          </a:prstGeom>
        </p:spPr>
      </p:pic>
      <p:pic>
        <p:nvPicPr>
          <p:cNvPr id="6" name="Image 5" descr="téléchargé (7).jpg"/>
          <p:cNvPicPr>
            <a:picLocks noChangeAspect="1"/>
          </p:cNvPicPr>
          <p:nvPr/>
        </p:nvPicPr>
        <p:blipFill>
          <a:blip r:embed="rId4" cstate="print"/>
          <a:stretch>
            <a:fillRect/>
          </a:stretch>
        </p:blipFill>
        <p:spPr>
          <a:xfrm>
            <a:off x="6372200" y="1340768"/>
            <a:ext cx="2306828" cy="129614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620688"/>
            <a:ext cx="8496944" cy="6237312"/>
          </a:xfrm>
        </p:spPr>
        <p:txBody>
          <a:bodyPr>
            <a:normAutofit fontScale="62500" lnSpcReduction="20000"/>
          </a:bodyPr>
          <a:lstStyle/>
          <a:p>
            <a:pPr lvl="1">
              <a:buNone/>
            </a:pPr>
            <a:r>
              <a:rPr lang="fr-FR" b="1" dirty="0">
                <a:solidFill>
                  <a:schemeClr val="tx1"/>
                </a:solidFill>
              </a:rPr>
              <a:t>Ce qu’en disent les terminales : </a:t>
            </a:r>
          </a:p>
          <a:p>
            <a:pPr lvl="1">
              <a:buNone/>
            </a:pPr>
            <a:endParaRPr lang="fr-FR" i="1" dirty="0"/>
          </a:p>
          <a:p>
            <a:pPr lvl="1" algn="just">
              <a:buNone/>
            </a:pPr>
            <a:r>
              <a:rPr lang="fr-FR" sz="2900" i="1" dirty="0"/>
              <a:t>« cette spécialité s’adresse aux élèves curieux aimant la lecture, l’écriture et la réflexion et tous ceux soucieux d’acquérir une solide culture générale car elle mêle le domaine des lettres, de la philosophie, des sciences et des sciences humaines » </a:t>
            </a:r>
          </a:p>
          <a:p>
            <a:pPr lvl="1">
              <a:buNone/>
            </a:pPr>
            <a:endParaRPr lang="fr-FR" sz="2900" i="1" dirty="0"/>
          </a:p>
          <a:p>
            <a:pPr algn="r">
              <a:buNone/>
            </a:pPr>
            <a:r>
              <a:rPr lang="fr-FR" sz="2900" i="1" dirty="0">
                <a:solidFill>
                  <a:schemeClr val="accent2"/>
                </a:solidFill>
              </a:rPr>
              <a:t>			« Elle permet aussi de commencer la philosophie dès la 1ere, ce 	qui est un atout ensuite pour le Bac, ainsi que de travailler les compétences orales pour le grand oral » </a:t>
            </a:r>
          </a:p>
          <a:p>
            <a:pPr>
              <a:buNone/>
            </a:pPr>
            <a:endParaRPr lang="fr-FR" sz="2900" i="1" dirty="0">
              <a:solidFill>
                <a:schemeClr val="accent2"/>
              </a:solidFill>
            </a:endParaRPr>
          </a:p>
          <a:p>
            <a:pPr>
              <a:buNone/>
            </a:pPr>
            <a:r>
              <a:rPr lang="fr-FR" sz="2900" i="1" dirty="0">
                <a:solidFill>
                  <a:schemeClr val="accent2"/>
                </a:solidFill>
              </a:rPr>
              <a:t>« Toutes les questions peuvent être débattues (= pour ceux qui aiment les débats, HLP est fait pour vous) » </a:t>
            </a:r>
          </a:p>
          <a:p>
            <a:pPr>
              <a:buNone/>
            </a:pPr>
            <a:endParaRPr lang="fr-FR" sz="2900" i="1" dirty="0">
              <a:solidFill>
                <a:schemeClr val="accent2"/>
              </a:solidFill>
            </a:endParaRPr>
          </a:p>
          <a:p>
            <a:pPr>
              <a:buNone/>
            </a:pPr>
            <a:r>
              <a:rPr lang="fr-FR" sz="2900" i="1" dirty="0">
                <a:solidFill>
                  <a:schemeClr val="accent2"/>
                </a:solidFill>
              </a:rPr>
              <a:t>		« HLP permet d’ouvrir les esprits, elle permet d’ augmenter notre 		curiosité, de gagner en éloquence et d’acquérir plus de culture générale 	ce qui peut être très utile dans d’autres matières. Les activités sont 	variées, on peut travailler sur toutes sortes de supports : Films, œuvres 	d’art…. »</a:t>
            </a:r>
          </a:p>
          <a:p>
            <a:pPr>
              <a:buNone/>
            </a:pPr>
            <a:endParaRPr lang="fr-FR" sz="2900" i="1" dirty="0">
              <a:solidFill>
                <a:schemeClr val="accent2"/>
              </a:solidFill>
            </a:endParaRPr>
          </a:p>
          <a:p>
            <a:pPr>
              <a:buNone/>
            </a:pPr>
            <a:r>
              <a:rPr lang="fr-FR" sz="2900" i="1" dirty="0">
                <a:solidFill>
                  <a:schemeClr val="accent2"/>
                </a:solidFill>
              </a:rPr>
              <a:t>« Dans notre vie personnelle, elle nous apporte un regard différent sur le monde dans lequel nous évoluons et sur les individus qui nous entourent. Elle nous permet de remettre en question les normes avec lesquelles nous grandissons et construire notre regard critique » </a:t>
            </a:r>
            <a:br>
              <a:rPr lang="fr-FR" dirty="0"/>
            </a:br>
            <a:br>
              <a:rPr lang="fr-FR" dirty="0"/>
            </a:b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in">
  <a:themeElements>
    <a:clrScheme name="Urbai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i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i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1968</TotalTime>
  <Words>971</Words>
  <Application>Microsoft Office PowerPoint</Application>
  <PresentationFormat>Affichage à l'écran (4:3)</PresentationFormat>
  <Paragraphs>69</Paragraphs>
  <Slides>11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Georgia</vt:lpstr>
      <vt:lpstr>Trebuchet MS</vt:lpstr>
      <vt:lpstr>Wingdings</vt:lpstr>
      <vt:lpstr>Wingdings 2</vt:lpstr>
      <vt:lpstr>Urbain</vt:lpstr>
      <vt:lpstr>Spécialité Humanités, littérature et philosophie (HLP)</vt:lpstr>
      <vt:lpstr>Que sont les humanités ? </vt:lpstr>
      <vt:lpstr>Une spécialité, deux disciplines </vt:lpstr>
      <vt:lpstr>Programme</vt:lpstr>
      <vt:lpstr>Terminale La recherche de soi Éducation, transmission et émancipation Les expressions de la sensibilité  Les métamorphoses du moi L’humanité en question  Création, continuités et ruptures Histoire et violence L’humain et ses limites  </vt:lpstr>
      <vt:lpstr>Ce que la spécialité apporte</vt:lpstr>
      <vt:lpstr>Avec quelles autres spécialités ? Exemples</vt:lpstr>
      <vt:lpstr>Exemples d’orientation</vt:lpstr>
      <vt:lpstr>Présentation PowerPoint</vt:lpstr>
      <vt:lpstr>Témoignages des premières</vt:lpstr>
      <vt:lpstr>Présentation PowerPoint</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Spécialité Humanités, littérature et philosophie (HLP)</dc:title>
  <dc:creator>NB</dc:creator>
  <cp:lastModifiedBy>Nicolas Bargin</cp:lastModifiedBy>
  <cp:revision>22</cp:revision>
  <dcterms:created xsi:type="dcterms:W3CDTF">2021-02-04T11:27:37Z</dcterms:created>
  <dcterms:modified xsi:type="dcterms:W3CDTF">2026-01-27T09:24:57Z</dcterms:modified>
</cp:coreProperties>
</file>